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60B2-571D-4F5D-AD5D-F4D2EFFD3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80B36-2B8F-4E13-BE99-B0159C6E0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B3A92-6B33-4DE1-AE53-474D9ACF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8A015-AB16-4987-9FDA-7996956D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406D-2CFA-43F5-BBCF-940FF61C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5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EA2A-F5F0-4E16-B5F3-2CA583D3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D07FF-4DE0-4FE6-9473-B26565754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A92E-E9FE-4841-8E28-E84CCBEF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F385-A67D-4DFF-B5E7-047F89D5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E89D9-7567-408C-8EA0-6291C55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01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34986-8387-4FC7-A570-887AE1E0F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C2410-E200-45AD-A46E-AA7F51C51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795B-4379-4309-85DB-30D2F927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8244C-1915-42A2-A6ED-6DF672F9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550CF-B57B-46BC-BC99-CB874F42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45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6B00-95F4-4C92-8EF1-1F8728F337A2}" type="datetime1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2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71BE-2709-4611-B622-2D86FD628A30}" type="datetime1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3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17FF-55D3-4A7E-A61C-5F8FABFB0E92}" type="datetime1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5D37-B469-4F45-BFD7-A99D29D4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EC7CD-CEA2-4D4F-9E9A-E73EC16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E6774-140B-43DE-B1B1-B0312813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3006-05C8-475D-A868-76F0B174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EA98-E5B8-45F6-B3B2-463BCB4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04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EDC9-BF08-482D-BE36-B3282212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9DE58-F3BD-4460-BF4F-8BC83AD5E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94BE3-1854-472D-B50A-0FE66755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A1FDB-ADBE-447B-A5A5-2003D04A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F5D7-D907-4704-A6CC-9CD2C946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70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9254-E9DB-4C84-A062-87B9459F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4723-EA8D-40CE-AEBF-21F3F97D3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784C4-EC2A-450A-B8EE-F11D53527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D9B2D-929C-4F13-83AF-03A7CB30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EE97B-EF8F-40A9-BF01-8ADA201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CBDB-64C5-4309-8A6E-7B5C964F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95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41C2-F1FB-4C19-9124-726185C7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81035-527F-4D65-B38C-48D8AFAC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5CA1B-EBBB-4860-8CED-71991B0B3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09C40-500B-48D8-AA9F-C2200D5C7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B625D-2BDC-47EE-BD9A-3E868E3B7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CEE01-E6F3-4286-AD00-F6292428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59957-9A53-4523-AD71-E83F1C2E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5528-BCB5-4DB2-AD8D-13ABD930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76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7F84-CC83-4DEB-8366-E4FBC380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115EF-8D7B-471B-9776-50C8F5BB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21A48-31E3-4FDD-AB84-31F7B605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CAAB8-FBBA-4B58-A670-1B360831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85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4A7BA-08C6-41EF-9FCE-A79DF98E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64216-18E1-4F40-B444-A35DBD34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97E5D-9A0E-4372-81B2-DA9FBD9B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6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B976-3D52-4105-A505-0375703A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E7EA-A452-4E0B-902E-DE611D19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872D-D98D-4EB1-8BF0-B00E6A168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66B6B-D069-4132-8D54-4D3ACE0E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67FB-6FCB-4CF7-98CD-050B45E6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4F3DF-D545-426D-9BBC-891BBA64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D4F5-8088-4EA6-B723-02ED34F8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126BA-D6D7-4F2D-904C-9660A8DD4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EF391-FA6D-4F85-9400-5042C9AF6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59A0C-D844-48CA-ABCB-20F73B51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85BAE-7A2A-4018-BB67-2DCE33B8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A04E-F04E-4500-8B17-3571BD79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29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3A1BA-D0F4-4E62-AA83-02D11C9B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5B3B-C78D-44F9-BDB3-96DEAFE5D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B8C91-E2D3-4A97-8B1D-CD1FC9F84B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95ED6-6619-4C8D-9DF5-E33735B4D441}" type="datetimeFigureOut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B26D-B003-42C4-9C53-A6019CEB5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B93A2-39FD-4B58-976D-5AACAF5E2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1158-D26D-46D6-8226-064BD9FD5A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61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2FC919-9239-44A2-8490-AACFA0668D61}" type="datetime1">
              <a:rPr lang="en-IN" smtClean="0"/>
              <a:t>03-05-2021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F81F7-214F-4B72-870F-903CEBDF8B4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2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cs.utdallas.edu/loizou/speech/noizeus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image" Target="../media/image2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media" Target="../media/media4.wav"/><Relationship Id="rId7" Type="http://schemas.openxmlformats.org/officeDocument/2006/relationships/image" Target="../media/image4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4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wav"/><Relationship Id="rId7" Type="http://schemas.openxmlformats.org/officeDocument/2006/relationships/image" Target="../media/image7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media" Target="../media/media8.wav"/><Relationship Id="rId7" Type="http://schemas.openxmlformats.org/officeDocument/2006/relationships/image" Target="../media/image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8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8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media" Target="../media/media10.wav"/><Relationship Id="rId7" Type="http://schemas.openxmlformats.org/officeDocument/2006/relationships/image" Target="../media/image10.jp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hyperlink" Target="https://ecs.utdallas.edu/loizou/speech/noizeus/" TargetMode="Externa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0.wav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2.wav"/><Relationship Id="rId7" Type="http://schemas.openxmlformats.org/officeDocument/2006/relationships/image" Target="../media/image13.jp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2.jp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FD22-1CF7-4274-9DF4-2B7D9A5A5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Generating noisy speech data from clean data in the frequency domain using Deep Learning Methods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244A-D88C-4438-817A-6A68B3C0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Week – 17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2B62-5F60-480C-9C6E-0117C8F0D5E0}"/>
              </a:ext>
            </a:extLst>
          </p:cNvPr>
          <p:cNvSpPr txBox="1"/>
          <p:nvPr/>
        </p:nvSpPr>
        <p:spPr>
          <a:xfrm>
            <a:off x="6944051" y="5266796"/>
            <a:ext cx="4211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</a:t>
            </a:r>
            <a:r>
              <a:rPr lang="en-IN" dirty="0"/>
              <a:t>: Shashank Shirol</a:t>
            </a:r>
          </a:p>
          <a:p>
            <a:r>
              <a:rPr lang="en-IN" b="1" dirty="0"/>
              <a:t>University</a:t>
            </a:r>
            <a:r>
              <a:rPr lang="en-IN" dirty="0"/>
              <a:t>: Manipal Institute of Technology</a:t>
            </a:r>
          </a:p>
          <a:p>
            <a:r>
              <a:rPr lang="en-IN" b="1" dirty="0"/>
              <a:t>Duration of the presentation</a:t>
            </a:r>
            <a:r>
              <a:rPr lang="en-IN" dirty="0"/>
              <a:t>: ~10 mins.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4E16-C190-44BD-A600-1971F7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4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7C5-A53A-44AB-9736-23C605A8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4FCE5-1F16-4FD9-84A5-5252492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5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2FE0-439B-4A83-8B52-AB4F8C1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to be completed: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00DB-0C76-49CA-9E52-5DEA6C73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Make quality-of-life modifications to the CUT code to make it more cogent and easy to understand.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Test impact of the speaker in learning a mapping from clean to noisy speech audio files.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we test how CUT fares when domain A samples are from clean “female” speech audio and domain B samples are from noisy “male” speech audio.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CUT with different channels from the RATS corpus.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tried to train CUT with channel H from the RATS corpus.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Studied the results and tuned CUT code to perform better.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Test how CUT deals when we have unconventional noise in domain B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Under this, we use data from </a:t>
            </a:r>
            <a:r>
              <a:rPr lang="en-GB" dirty="0" err="1">
                <a:hlinkClick r:id="rId2"/>
              </a:rPr>
              <a:t>Noizeus</a:t>
            </a:r>
            <a:r>
              <a:rPr lang="en-GB" dirty="0">
                <a:hlinkClick r:id="rId2"/>
              </a:rPr>
              <a:t>: A noisy speech corpus for evaluation of speech enhancement algorithms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We test the performance of CUT with two different types of noises – Train and Babble.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98E1-EDE1-47EC-938E-12F3A0FB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8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DFD-6B82-47E8-AB91-88847851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QoL modifications to CUT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0DF4-8803-4866-A264-95C8E4E01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Since CUT was developed to perform unpaired image-to-image translation, the code used to initialize data and feed it to the network was set-up in such a way that it required two sets of data even when we were testing the model (using only domain A data for generation).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 other words, during the generation process, we still needed to setup files for both domains even though we only needed domain A (“from” files).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Made quality-of-life modifications such that the model identifies “Test” state and prevents trying to initialize data for both domains.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This allowed us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Increase the speed with which we were able to feed CUT with relevant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Made the execution more logical, requiring only one set of audio files – clean audio, during the testing phase of execution.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2FC9E-0A19-482D-A010-E0FBA86C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61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FEEA-3F0C-4A99-8C86-9E76AEFC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Speaker impact on learning a mapping from clean → noisy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93E5-44AE-4DFB-8F77-B1BF96A51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Here, we tested if CUT is invariant to the genders of the speakers in the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Under this, we devise the following experimental setup: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Domain A (clean files) – Female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Domain B (noisy files) – 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notice that CUT stayed invariant to speaker in the training data. The results did not vary and we computed a LSD score in the range seen before.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1ED-4B8A-44EC-A884-E4D2DE49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4</a:t>
            </a:fld>
            <a:endParaRPr lang="en-IN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CB9D349-BBA0-4776-8D73-DC02F941B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16" y="4427080"/>
            <a:ext cx="2455321" cy="144201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47F3FA-BE23-4CFE-B4A4-C7F803E5C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91" y="4427080"/>
            <a:ext cx="2454793" cy="1442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5B1BC-797A-496A-87FF-F113BF983B63}"/>
              </a:ext>
            </a:extLst>
          </p:cNvPr>
          <p:cNvSpPr txBox="1"/>
          <p:nvPr/>
        </p:nvSpPr>
        <p:spPr>
          <a:xfrm>
            <a:off x="2796466" y="5977468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8EEC6-7315-49D2-B1FA-DB0F04653063}"/>
              </a:ext>
            </a:extLst>
          </p:cNvPr>
          <p:cNvSpPr txBox="1"/>
          <p:nvPr/>
        </p:nvSpPr>
        <p:spPr>
          <a:xfrm>
            <a:off x="7762045" y="5977468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pic>
        <p:nvPicPr>
          <p:cNvPr id="11" name="fe_03_1100-00044-A-068436-069211-A_8k - CUT trained female-male domains">
            <a:hlinkClick r:id="" action="ppaction://media"/>
            <a:extLst>
              <a:ext uri="{FF2B5EF4-FFF2-40B4-BE49-F238E27FC236}">
                <a16:creationId xmlns:a16="http://schemas.microsoft.com/office/drawing/2014/main" id="{599A4E20-846D-40B4-86EA-DFAFF4628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7935" y="4843287"/>
            <a:ext cx="609600" cy="609600"/>
          </a:xfrm>
          <a:prstGeom prst="rect">
            <a:avLst/>
          </a:prstGeom>
        </p:spPr>
      </p:pic>
      <p:pic>
        <p:nvPicPr>
          <p:cNvPr id="12" name="fe_03_1100-00044-A-068436-069211-src - CUT trained female-male domains">
            <a:hlinkClick r:id="" action="ppaction://media"/>
            <a:extLst>
              <a:ext uri="{FF2B5EF4-FFF2-40B4-BE49-F238E27FC236}">
                <a16:creationId xmlns:a16="http://schemas.microsoft.com/office/drawing/2014/main" id="{5C6F52A0-0A6F-49B4-8473-79BF8D34BA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60782" y="4843287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A0638-63B8-4544-A2A8-A29C6C05457D}"/>
              </a:ext>
            </a:extLst>
          </p:cNvPr>
          <p:cNvSpPr txBox="1"/>
          <p:nvPr/>
        </p:nvSpPr>
        <p:spPr>
          <a:xfrm>
            <a:off x="5364435" y="5707865"/>
            <a:ext cx="146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6.7808</a:t>
            </a:r>
          </a:p>
        </p:txBody>
      </p:sp>
    </p:spTree>
    <p:extLst>
      <p:ext uri="{BB962C8B-B14F-4D97-AF65-F5344CB8AC3E}">
        <p14:creationId xmlns:p14="http://schemas.microsoft.com/office/powerpoint/2010/main" val="37594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6CE1-379B-4083-A0AB-03D7BC96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different channels from the RATS corpus: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3A88-FFCC-4B4C-A05E-780BC678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Here, we tried to train CUT with different channels from the RATs Corpus. To begin with, we chose channel H since it had the most distinct noisy characteristics that could be heard easily.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faced a problem here, CUT in its first run, </a:t>
            </a:r>
            <a:r>
              <a:rPr lang="en-IN" b="1" dirty="0"/>
              <a:t>failed</a:t>
            </a:r>
            <a:r>
              <a:rPr lang="en-IN" dirty="0"/>
              <a:t> to successfully learn a mapping, and produced the following 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47711-845F-46B7-81E0-01611702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5</a:t>
            </a:fld>
            <a:endParaRPr lang="en-IN"/>
          </a:p>
        </p:txBody>
      </p:sp>
      <p:pic>
        <p:nvPicPr>
          <p:cNvPr id="5" name="fe_03_1007-02235-A-056077-056575-H_8k">
            <a:hlinkClick r:id="" action="ppaction://media"/>
            <a:extLst>
              <a:ext uri="{FF2B5EF4-FFF2-40B4-BE49-F238E27FC236}">
                <a16:creationId xmlns:a16="http://schemas.microsoft.com/office/drawing/2014/main" id="{EDBEDB6D-2A27-46B2-92EE-B9D708877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9650" y="262705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C01F0-C8A8-414C-86B5-545B20A3B30E}"/>
              </a:ext>
            </a:extLst>
          </p:cNvPr>
          <p:cNvSpPr txBox="1"/>
          <p:nvPr/>
        </p:nvSpPr>
        <p:spPr>
          <a:xfrm>
            <a:off x="5140170" y="2747184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Channel H noisy sample</a:t>
            </a:r>
          </a:p>
        </p:txBody>
      </p:sp>
      <p:pic>
        <p:nvPicPr>
          <p:cNvPr id="8" name="Picture 7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2AA40448-4662-4370-85D4-50448BCA3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81" y="4297746"/>
            <a:ext cx="2690691" cy="1571348"/>
          </a:xfrm>
          <a:prstGeom prst="rect">
            <a:avLst/>
          </a:prstGeom>
        </p:spPr>
      </p:pic>
      <p:pic>
        <p:nvPicPr>
          <p:cNvPr id="10" name="Picture 9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83053C06-8750-45CE-82D8-08DEF676B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30" y="4294567"/>
            <a:ext cx="2690692" cy="15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FC81C1-E9B0-470D-B4A6-5BF62FB874CB}"/>
              </a:ext>
            </a:extLst>
          </p:cNvPr>
          <p:cNvSpPr txBox="1"/>
          <p:nvPr/>
        </p:nvSpPr>
        <p:spPr>
          <a:xfrm>
            <a:off x="2297680" y="5977468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1CEEF-A75F-4EEC-B6D3-9CFBA2096757}"/>
              </a:ext>
            </a:extLst>
          </p:cNvPr>
          <p:cNvSpPr txBox="1"/>
          <p:nvPr/>
        </p:nvSpPr>
        <p:spPr>
          <a:xfrm>
            <a:off x="8260831" y="5977468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pic>
        <p:nvPicPr>
          <p:cNvPr id="13" name="fe_03_1007-02235-A-056077-056575-H_8k">
            <a:hlinkClick r:id="" action="ppaction://media"/>
            <a:extLst>
              <a:ext uri="{FF2B5EF4-FFF2-40B4-BE49-F238E27FC236}">
                <a16:creationId xmlns:a16="http://schemas.microsoft.com/office/drawing/2014/main" id="{2849BFDD-94BC-4E79-963F-204A811B3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0570" y="4775441"/>
            <a:ext cx="609600" cy="609600"/>
          </a:xfrm>
          <a:prstGeom prst="rect">
            <a:avLst/>
          </a:prstGeom>
        </p:spPr>
      </p:pic>
      <p:pic>
        <p:nvPicPr>
          <p:cNvPr id="14" name="fe_03_1007-02235-A-056077-056575-src - CUT - chann H output">
            <a:hlinkClick r:id="" action="ppaction://media"/>
            <a:extLst>
              <a:ext uri="{FF2B5EF4-FFF2-40B4-BE49-F238E27FC236}">
                <a16:creationId xmlns:a16="http://schemas.microsoft.com/office/drawing/2014/main" id="{0A7DE750-20A9-41BE-B514-E3CD8A16B9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832" y="4775441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E78F2C-C71C-4D0A-B433-E870F9AFACE8}"/>
              </a:ext>
            </a:extLst>
          </p:cNvPr>
          <p:cNvSpPr txBox="1"/>
          <p:nvPr/>
        </p:nvSpPr>
        <p:spPr>
          <a:xfrm>
            <a:off x="5364435" y="5707865"/>
            <a:ext cx="15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10.0226</a:t>
            </a:r>
          </a:p>
        </p:txBody>
      </p:sp>
    </p:spTree>
    <p:extLst>
      <p:ext uri="{BB962C8B-B14F-4D97-AF65-F5344CB8AC3E}">
        <p14:creationId xmlns:p14="http://schemas.microsoft.com/office/powerpoint/2010/main" val="2272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C191-9FD7-43A7-89AD-0577B0F2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different channels from the RATS corpus: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66A6F-CAB1-4684-A7B3-35F26BA3C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 an attempt to understand where the problem lied, we develop two experimental set-ups: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Parallel Training – An unpaired set might learn a wrong mapping.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Fix-Norm Training – Variation in the loudness values in the audio files in channel H data might affect the training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u="sng" dirty="0"/>
              <a:t>Parallel Training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Here we took parallel samples from channel H data of the RATS corpus and trained CUT.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ABA1-05D7-4778-B09A-C41B9C5D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6</a:t>
            </a:fld>
            <a:endParaRPr lang="en-IN" dirty="0"/>
          </a:p>
        </p:txBody>
      </p:sp>
      <p:pic>
        <p:nvPicPr>
          <p:cNvPr id="13" name="Picture 12" descr="A picture containing curtain, furniture&#10;&#10;Description automatically generated">
            <a:extLst>
              <a:ext uri="{FF2B5EF4-FFF2-40B4-BE49-F238E27FC236}">
                <a16:creationId xmlns:a16="http://schemas.microsoft.com/office/drawing/2014/main" id="{951F3F93-C060-4224-9A3D-5F0BC4C45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88" y="4210809"/>
            <a:ext cx="2669702" cy="1562470"/>
          </a:xfrm>
          <a:prstGeom prst="rect">
            <a:avLst/>
          </a:prstGeom>
        </p:spPr>
      </p:pic>
      <p:pic>
        <p:nvPicPr>
          <p:cNvPr id="15" name="Picture 14" descr="A picture containing light, curtain&#10;&#10;Description automatically generated">
            <a:extLst>
              <a:ext uri="{FF2B5EF4-FFF2-40B4-BE49-F238E27FC236}">
                <a16:creationId xmlns:a16="http://schemas.microsoft.com/office/drawing/2014/main" id="{DD0155BC-9384-47B3-9F70-A6A6E17A1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2" y="4211937"/>
            <a:ext cx="2669702" cy="1561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4CE3A-F54A-4F96-9CE4-80D19A4756E8}"/>
              </a:ext>
            </a:extLst>
          </p:cNvPr>
          <p:cNvSpPr txBox="1"/>
          <p:nvPr/>
        </p:nvSpPr>
        <p:spPr>
          <a:xfrm>
            <a:off x="2360293" y="5869094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C40EE-0DA6-4605-B52B-4C5D25BAE3FF}"/>
              </a:ext>
            </a:extLst>
          </p:cNvPr>
          <p:cNvSpPr txBox="1"/>
          <p:nvPr/>
        </p:nvSpPr>
        <p:spPr>
          <a:xfrm>
            <a:off x="8198216" y="5869094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pic>
        <p:nvPicPr>
          <p:cNvPr id="18" name="fe_03_1007-02235-A-056935-057917-H_8k">
            <a:hlinkClick r:id="" action="ppaction://media"/>
            <a:extLst>
              <a:ext uri="{FF2B5EF4-FFF2-40B4-BE49-F238E27FC236}">
                <a16:creationId xmlns:a16="http://schemas.microsoft.com/office/drawing/2014/main" id="{FD7BAC2D-927A-4199-BC09-DEA667225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03697" y="4687244"/>
            <a:ext cx="609600" cy="609600"/>
          </a:xfrm>
          <a:prstGeom prst="rect">
            <a:avLst/>
          </a:prstGeom>
        </p:spPr>
      </p:pic>
      <p:pic>
        <p:nvPicPr>
          <p:cNvPr id="19" name="fe_03_1007-02235-A-056935-057917-src - CUT - chann H - parallel Train">
            <a:hlinkClick r:id="" action="ppaction://media"/>
            <a:extLst>
              <a:ext uri="{FF2B5EF4-FFF2-40B4-BE49-F238E27FC236}">
                <a16:creationId xmlns:a16="http://schemas.microsoft.com/office/drawing/2014/main" id="{2ADF348B-CE11-4058-91D7-D6014EE30B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78569" y="4687244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36EC87-86E5-4D9F-A6D6-850975E779B4}"/>
              </a:ext>
            </a:extLst>
          </p:cNvPr>
          <p:cNvSpPr txBox="1"/>
          <p:nvPr/>
        </p:nvSpPr>
        <p:spPr>
          <a:xfrm>
            <a:off x="5364435" y="5707865"/>
            <a:ext cx="15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8.4473</a:t>
            </a:r>
          </a:p>
        </p:txBody>
      </p:sp>
    </p:spTree>
    <p:extLst>
      <p:ext uri="{BB962C8B-B14F-4D97-AF65-F5344CB8AC3E}">
        <p14:creationId xmlns:p14="http://schemas.microsoft.com/office/powerpoint/2010/main" val="403301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EBE3-6215-457D-93E7-0F6D50FE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CUT with different channels from the RATS corpus: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9277-D20F-4A00-B3C2-597A04D95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difference in the energy levels of the ground-truth and the generated output leads us to the next solution/experiment: Fix-Normalization.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u="sng" dirty="0"/>
              <a:t>Fix-Norm Training: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Here, before generating the spectrograms and feeding them to CUT, we normalize the audio files to a fixed LUFS (Loudness Unit Full Scale) value.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find that -23.0 is an industry standard when it comes to normalization. We use that value for our experiment.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C677F-8CDD-403D-98E5-1A5277FF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44604-2738-40C1-9A4A-1FEDA3F4AE4F}"/>
              </a:ext>
            </a:extLst>
          </p:cNvPr>
          <p:cNvSpPr txBox="1"/>
          <p:nvPr/>
        </p:nvSpPr>
        <p:spPr>
          <a:xfrm>
            <a:off x="2297679" y="5909778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pic>
        <p:nvPicPr>
          <p:cNvPr id="9" name="Picture 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626B5706-492A-44C3-960C-FC13BEF6E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71" y="4480270"/>
            <a:ext cx="2438261" cy="1429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126051-BDF8-42B0-8462-207C906BC4FE}"/>
              </a:ext>
            </a:extLst>
          </p:cNvPr>
          <p:cNvSpPr txBox="1"/>
          <p:nvPr/>
        </p:nvSpPr>
        <p:spPr>
          <a:xfrm>
            <a:off x="8256055" y="5909778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pic>
        <p:nvPicPr>
          <p:cNvPr id="13" name="fe_03_1007-02235-A-056077-056575-src - CUT - chann H output - fixNorm">
            <a:hlinkClick r:id="" action="ppaction://media"/>
            <a:extLst>
              <a:ext uri="{FF2B5EF4-FFF2-40B4-BE49-F238E27FC236}">
                <a16:creationId xmlns:a16="http://schemas.microsoft.com/office/drawing/2014/main" id="{121D2913-ED69-4B29-8571-F7E2AFD51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1832" y="4890224"/>
            <a:ext cx="609600" cy="609600"/>
          </a:xfrm>
          <a:prstGeom prst="rect">
            <a:avLst/>
          </a:prstGeom>
        </p:spPr>
      </p:pic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057C29C-6270-4A43-A2D8-8A263AB5E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93" y="4480270"/>
            <a:ext cx="2438261" cy="1426717"/>
          </a:xfrm>
          <a:prstGeom prst="rect">
            <a:avLst/>
          </a:prstGeom>
        </p:spPr>
      </p:pic>
      <p:pic>
        <p:nvPicPr>
          <p:cNvPr id="17" name="fe_03_1007-02235-A-056077-056575-H_8k_fixNorm">
            <a:hlinkClick r:id="" action="ppaction://media"/>
            <a:extLst>
              <a:ext uri="{FF2B5EF4-FFF2-40B4-BE49-F238E27FC236}">
                <a16:creationId xmlns:a16="http://schemas.microsoft.com/office/drawing/2014/main" id="{4305776E-C449-4552-BE8C-40AEED341D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0569" y="4890224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B62C92-5AAD-4D5B-9A03-70CEC229C076}"/>
              </a:ext>
            </a:extLst>
          </p:cNvPr>
          <p:cNvSpPr txBox="1"/>
          <p:nvPr/>
        </p:nvSpPr>
        <p:spPr>
          <a:xfrm>
            <a:off x="5364435" y="5707865"/>
            <a:ext cx="15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7.3850</a:t>
            </a:r>
          </a:p>
        </p:txBody>
      </p:sp>
    </p:spTree>
    <p:extLst>
      <p:ext uri="{BB962C8B-B14F-4D97-AF65-F5344CB8AC3E}">
        <p14:creationId xmlns:p14="http://schemas.microsoft.com/office/powerpoint/2010/main" val="12313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74CE-C842-40CF-B804-FF9FB5A8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CUT against presence of background noise: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51185-5E11-47E8-95EA-AABCA6DDA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Here, we train CUT to learn a mapping from clean to noisy audio speech, where the noisy speech has background noise instead of traditional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use data from the </a:t>
            </a:r>
            <a:r>
              <a:rPr lang="en-IN" dirty="0" err="1"/>
              <a:t>Noizeus</a:t>
            </a:r>
            <a:r>
              <a:rPr lang="en-IN" dirty="0"/>
              <a:t> [1] Corpus – Noise from a moving Train, Noise from babble.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u="sng" dirty="0"/>
              <a:t>Moving Train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train CUT with 10 unpaired files (making up about 22 independent samples)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A001C-05AB-4062-9084-58BFC656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5748-3B73-4C3C-8B25-C7EBF20CEF14}"/>
              </a:ext>
            </a:extLst>
          </p:cNvPr>
          <p:cNvSpPr txBox="1"/>
          <p:nvPr/>
        </p:nvSpPr>
        <p:spPr>
          <a:xfrm>
            <a:off x="1097280" y="6054571"/>
            <a:ext cx="7647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[1] 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6"/>
              </a:rPr>
              <a:t>https://ecs.utdallas.edu/loizou/speech/noizeus/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sz="1100" dirty="0"/>
          </a:p>
        </p:txBody>
      </p:sp>
      <p:pic>
        <p:nvPicPr>
          <p:cNvPr id="8" name="Picture 7" descr="A picture containing text, display, light&#10;&#10;Description automatically generated">
            <a:extLst>
              <a:ext uri="{FF2B5EF4-FFF2-40B4-BE49-F238E27FC236}">
                <a16:creationId xmlns:a16="http://schemas.microsoft.com/office/drawing/2014/main" id="{35A4399B-E36F-445B-BE11-EA6A517A0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10" y="4232793"/>
            <a:ext cx="2397178" cy="1404705"/>
          </a:xfrm>
          <a:prstGeom prst="rect">
            <a:avLst/>
          </a:prstGeom>
        </p:spPr>
      </p:pic>
      <p:pic>
        <p:nvPicPr>
          <p:cNvPr id="10" name="Picture 9" descr="A picture containing curtain, light&#10;&#10;Description automatically generated">
            <a:extLst>
              <a:ext uri="{FF2B5EF4-FFF2-40B4-BE49-F238E27FC236}">
                <a16:creationId xmlns:a16="http://schemas.microsoft.com/office/drawing/2014/main" id="{8A5239AC-54C9-47A4-AB33-3439F4A5DC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14" y="4232792"/>
            <a:ext cx="2410801" cy="1404705"/>
          </a:xfrm>
          <a:prstGeom prst="rect">
            <a:avLst/>
          </a:prstGeom>
        </p:spPr>
      </p:pic>
      <p:pic>
        <p:nvPicPr>
          <p:cNvPr id="11" name="sp21_train_sn5">
            <a:hlinkClick r:id="" action="ppaction://media"/>
            <a:extLst>
              <a:ext uri="{FF2B5EF4-FFF2-40B4-BE49-F238E27FC236}">
                <a16:creationId xmlns:a16="http://schemas.microsoft.com/office/drawing/2014/main" id="{D3234AE8-67BA-4C71-8948-D35D35A028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17002" y="4630344"/>
            <a:ext cx="609600" cy="609600"/>
          </a:xfrm>
          <a:prstGeom prst="rect">
            <a:avLst/>
          </a:prstGeom>
        </p:spPr>
      </p:pic>
      <p:pic>
        <p:nvPicPr>
          <p:cNvPr id="12" name="sp21 - CUT output - Train">
            <a:hlinkClick r:id="" action="ppaction://media"/>
            <a:extLst>
              <a:ext uri="{FF2B5EF4-FFF2-40B4-BE49-F238E27FC236}">
                <a16:creationId xmlns:a16="http://schemas.microsoft.com/office/drawing/2014/main" id="{34E83705-7702-4C1C-8FE4-E5817C8885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65400" y="463034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7F6F3B-2CC1-4FD2-A4DD-8BD36F4F5DA4}"/>
              </a:ext>
            </a:extLst>
          </p:cNvPr>
          <p:cNvSpPr txBox="1"/>
          <p:nvPr/>
        </p:nvSpPr>
        <p:spPr>
          <a:xfrm>
            <a:off x="2601053" y="5638309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44FBA-4D12-4DAE-B395-2B2DC97A0595}"/>
              </a:ext>
            </a:extLst>
          </p:cNvPr>
          <p:cNvSpPr txBox="1"/>
          <p:nvPr/>
        </p:nvSpPr>
        <p:spPr>
          <a:xfrm>
            <a:off x="7964268" y="5638309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E900-AA00-48E7-B246-CA49BF91379A}"/>
              </a:ext>
            </a:extLst>
          </p:cNvPr>
          <p:cNvSpPr txBox="1"/>
          <p:nvPr/>
        </p:nvSpPr>
        <p:spPr>
          <a:xfrm>
            <a:off x="5364435" y="5707865"/>
            <a:ext cx="15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8.0733</a:t>
            </a:r>
          </a:p>
        </p:txBody>
      </p:sp>
    </p:spTree>
    <p:extLst>
      <p:ext uri="{BB962C8B-B14F-4D97-AF65-F5344CB8AC3E}">
        <p14:creationId xmlns:p14="http://schemas.microsoft.com/office/powerpoint/2010/main" val="17127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8F47-5C4F-410A-B25C-0A8E7725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CUT against presence of background noise: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E35D8-5B39-47C0-B571-1897AEA1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i="1" u="sng" dirty="0"/>
              <a:t>Babble Noise: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We train CUT with 10  unpaired files (making up about 22 independent samples)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i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7B500-4CD9-4B92-8E82-58E13FE8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81F7-214F-4B72-870F-903CEBDF8B4D}" type="slidenum">
              <a:rPr lang="en-IN" smtClean="0"/>
              <a:t>9</a:t>
            </a:fld>
            <a:endParaRPr lang="en-IN"/>
          </a:p>
        </p:txBody>
      </p:sp>
      <p:pic>
        <p:nvPicPr>
          <p:cNvPr id="10" name="Picture 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034F0081-1C2F-4E35-AAAE-AE2B79F6F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2" y="3116424"/>
            <a:ext cx="3487881" cy="2043405"/>
          </a:xfrm>
          <a:prstGeom prst="rect">
            <a:avLst/>
          </a:prstGeom>
        </p:spPr>
      </p:pic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054876BA-060E-4FE0-842A-52601735B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49" y="3116425"/>
            <a:ext cx="3480330" cy="2043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F4D801-B323-446B-9E25-062C1DEBACDC}"/>
              </a:ext>
            </a:extLst>
          </p:cNvPr>
          <p:cNvSpPr txBox="1"/>
          <p:nvPr/>
        </p:nvSpPr>
        <p:spPr>
          <a:xfrm>
            <a:off x="2700466" y="5159829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2B791-0624-41CA-9BEC-D47DB0EF2D6E}"/>
              </a:ext>
            </a:extLst>
          </p:cNvPr>
          <p:cNvSpPr txBox="1"/>
          <p:nvPr/>
        </p:nvSpPr>
        <p:spPr>
          <a:xfrm>
            <a:off x="7858043" y="5159829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CUT o/p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F1E78-3BCA-45BE-B2BC-F721AEDD07CE}"/>
              </a:ext>
            </a:extLst>
          </p:cNvPr>
          <p:cNvSpPr txBox="1"/>
          <p:nvPr/>
        </p:nvSpPr>
        <p:spPr>
          <a:xfrm>
            <a:off x="5364435" y="5707865"/>
            <a:ext cx="15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LSD = 7.3902</a:t>
            </a:r>
          </a:p>
        </p:txBody>
      </p:sp>
      <p:pic>
        <p:nvPicPr>
          <p:cNvPr id="16" name="sp21_babble_sn5">
            <a:hlinkClick r:id="" action="ppaction://media"/>
            <a:extLst>
              <a:ext uri="{FF2B5EF4-FFF2-40B4-BE49-F238E27FC236}">
                <a16:creationId xmlns:a16="http://schemas.microsoft.com/office/drawing/2014/main" id="{8974F581-08E1-49A1-929F-1C9F03C48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7280" y="3833326"/>
            <a:ext cx="609600" cy="609600"/>
          </a:xfrm>
          <a:prstGeom prst="rect">
            <a:avLst/>
          </a:prstGeom>
        </p:spPr>
      </p:pic>
      <p:pic>
        <p:nvPicPr>
          <p:cNvPr id="17" name="sp21 - CUT output - Babble">
            <a:hlinkClick r:id="" action="ppaction://media"/>
            <a:extLst>
              <a:ext uri="{FF2B5EF4-FFF2-40B4-BE49-F238E27FC236}">
                <a16:creationId xmlns:a16="http://schemas.microsoft.com/office/drawing/2014/main" id="{D9B95BAC-0546-4DD2-AA3C-DA56DB96E15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78629" y="38333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884</Words>
  <Application>Microsoft Office PowerPoint</Application>
  <PresentationFormat>Widescreen</PresentationFormat>
  <Paragraphs>86</Paragraphs>
  <Slides>10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Retrospect</vt:lpstr>
      <vt:lpstr>Generating noisy speech data from clean data in the frequency domain using Deep Learning Methods</vt:lpstr>
      <vt:lpstr>Tasks to be completed:</vt:lpstr>
      <vt:lpstr>QoL modifications to CUT code</vt:lpstr>
      <vt:lpstr>Speaker impact on learning a mapping from clean → noisy speech</vt:lpstr>
      <vt:lpstr>Training CUT with different channels from the RATS corpus: (I)</vt:lpstr>
      <vt:lpstr>Training CUT with different channels from the RATS corpus: (II)</vt:lpstr>
      <vt:lpstr>Training CUT with different channels from the RATS corpus: (III)</vt:lpstr>
      <vt:lpstr>Test CUT against presence of background noise: (I)</vt:lpstr>
      <vt:lpstr>Test CUT against presence of background noise: (II)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noisy speech data from clean data in the frequency domain using Deep Learning Methods</dc:title>
  <dc:creator>SHASHANK SHANTAVEERAPPA SHIROL-170905178</dc:creator>
  <cp:lastModifiedBy>SHASHANK SHANTAVEERAPPA SHIROL-170905178</cp:lastModifiedBy>
  <cp:revision>106</cp:revision>
  <dcterms:created xsi:type="dcterms:W3CDTF">2021-05-03T06:11:29Z</dcterms:created>
  <dcterms:modified xsi:type="dcterms:W3CDTF">2021-05-03T08:47:33Z</dcterms:modified>
</cp:coreProperties>
</file>